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73" d="100"/>
          <a:sy n="73" d="100"/>
        </p:scale>
        <p:origin x="-2048"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printerSettings" Target="printerSettings/printerSettings1.bin"/><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891821" y="5617774"/>
            <a:ext cx="7382935"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89952" y="1016990"/>
            <a:ext cx="7179733" cy="4831643"/>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990600" y="1009650"/>
            <a:ext cx="7179733" cy="4831643"/>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769521" y="702069"/>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7855433" y="749720"/>
            <a:ext cx="566928" cy="566928"/>
          </a:xfrm>
          <a:prstGeom prst="rect">
            <a:avLst/>
          </a:prstGeom>
          <a:noFill/>
        </p:spPr>
      </p:pic>
      <p:sp>
        <p:nvSpPr>
          <p:cNvPr id="2" name="Title 1"/>
          <p:cNvSpPr>
            <a:spLocks noGrp="1"/>
          </p:cNvSpPr>
          <p:nvPr>
            <p:ph type="ctrTitle"/>
          </p:nvPr>
        </p:nvSpPr>
        <p:spPr>
          <a:xfrm>
            <a:off x="1727201" y="1794935"/>
            <a:ext cx="5723468" cy="1828090"/>
          </a:xfrm>
        </p:spPr>
        <p:txBody>
          <a:bodyPr anchor="b">
            <a:normAutofit/>
          </a:bodyPr>
          <a:lstStyle>
            <a:lvl1pPr>
              <a:defRPr sz="4800"/>
            </a:lvl1pPr>
          </a:lstStyle>
          <a:p>
            <a:r>
              <a:rPr lang="en-US" smtClean="0"/>
              <a:t>Click to edit Master title style</a:t>
            </a:r>
            <a:endParaRPr lang="en-US"/>
          </a:p>
        </p:txBody>
      </p:sp>
      <p:sp>
        <p:nvSpPr>
          <p:cNvPr id="3" name="Subtitle 2"/>
          <p:cNvSpPr>
            <a:spLocks noGrp="1"/>
          </p:cNvSpPr>
          <p:nvPr>
            <p:ph type="subTitle" idx="1"/>
          </p:nvPr>
        </p:nvSpPr>
        <p:spPr>
          <a:xfrm>
            <a:off x="1727200" y="3736622"/>
            <a:ext cx="5712179" cy="15240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6770676" y="5357592"/>
            <a:ext cx="1213821" cy="365125"/>
          </a:xfrm>
        </p:spPr>
        <p:txBody>
          <a:bodyPr/>
          <a:lstStyle/>
          <a:p>
            <a:fld id="{B7C3F878-F5E8-489B-AC8A-64F2A7E22C28}" type="datetimeFigureOut">
              <a:rPr lang="en-US" smtClean="0"/>
              <a:pPr/>
              <a:t>10/25/16</a:t>
            </a:fld>
            <a:endParaRPr lang="en-US"/>
          </a:p>
        </p:txBody>
      </p:sp>
      <p:sp>
        <p:nvSpPr>
          <p:cNvPr id="5" name="Footer Placeholder 4"/>
          <p:cNvSpPr>
            <a:spLocks noGrp="1"/>
          </p:cNvSpPr>
          <p:nvPr>
            <p:ph type="ftr" sz="quarter" idx="11"/>
          </p:nvPr>
        </p:nvSpPr>
        <p:spPr>
          <a:xfrm>
            <a:off x="1174044" y="5357592"/>
            <a:ext cx="5034845" cy="365125"/>
          </a:xfrm>
        </p:spPr>
        <p:txBody>
          <a:bodyPr/>
          <a:lstStyle/>
          <a:p>
            <a:endParaRPr lang="en-US" dirty="0"/>
          </a:p>
        </p:txBody>
      </p:sp>
      <p:sp>
        <p:nvSpPr>
          <p:cNvPr id="6" name="Slide Number Placeholder 5"/>
          <p:cNvSpPr>
            <a:spLocks noGrp="1"/>
          </p:cNvSpPr>
          <p:nvPr>
            <p:ph type="sldNum" sz="quarter" idx="12"/>
          </p:nvPr>
        </p:nvSpPr>
        <p:spPr>
          <a:xfrm>
            <a:off x="6213930" y="5357592"/>
            <a:ext cx="554023" cy="365125"/>
          </a:xfrm>
        </p:spPr>
        <p:txBody>
          <a:bodyPr/>
          <a:lstStyle>
            <a:lvl1pPr algn="ctr">
              <a:defRPr/>
            </a:lvl1pPr>
          </a:lstStyle>
          <a:p>
            <a:fld id="{651FC063-5EA9-49AF-AFAF-D68C9E82B23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7C3F878-F5E8-489B-AC8A-64F2A7E22C28}" type="datetimeFigureOut">
              <a:rPr lang="en-US" smtClean="0"/>
              <a:pPr/>
              <a:t>10/25/16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925690"/>
            <a:ext cx="1430867" cy="4763911"/>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8221" y="1106312"/>
            <a:ext cx="5178779" cy="440266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7C3F878-F5E8-489B-AC8A-64F2A7E22C28}" type="datetimeFigureOut">
              <a:rPr lang="en-US" smtClean="0"/>
              <a:pPr/>
              <a:t>10/25/16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7C3F878-F5E8-489B-AC8A-64F2A7E22C28}" type="datetimeFigureOut">
              <a:rPr lang="en-US" smtClean="0"/>
              <a:pPr/>
              <a:t>10/25/16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44979" y="2239430"/>
            <a:ext cx="6254044" cy="1362075"/>
          </a:xfrm>
        </p:spPr>
        <p:txBody>
          <a:bodyPr anchor="b"/>
          <a:lstStyle>
            <a:lvl1pPr algn="ctr">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456267" y="3725334"/>
            <a:ext cx="6231467" cy="1309511"/>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7C3F878-F5E8-489B-AC8A-64F2A7E22C28}" type="datetimeFigureOut">
              <a:rPr lang="en-US" smtClean="0"/>
              <a:pPr/>
              <a:t>10/25/16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B7C3F878-F5E8-489B-AC8A-64F2A7E22C28}" type="datetimeFigureOut">
              <a:rPr lang="en-US" smtClean="0"/>
              <a:pPr/>
              <a:t>10/25/16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1FC063-5EA9-49AF-AFAF-D68C9E82B23B}" type="slidenum">
              <a:rPr lang="en-US" smtClean="0"/>
              <a:pPr/>
              <a:t>‹#›</a:t>
            </a:fld>
            <a:endParaRPr lang="en-US"/>
          </a:p>
        </p:txBody>
      </p:sp>
      <p:sp>
        <p:nvSpPr>
          <p:cNvPr id="9" name="Content Placeholder 8"/>
          <p:cNvSpPr>
            <a:spLocks noGrp="1"/>
          </p:cNvSpPr>
          <p:nvPr>
            <p:ph sz="quarter" idx="13"/>
          </p:nvPr>
        </p:nvSpPr>
        <p:spPr>
          <a:xfrm>
            <a:off x="1298448" y="2121407"/>
            <a:ext cx="3200400" cy="360273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63440" y="2119313"/>
            <a:ext cx="3200400" cy="36052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557869" y="2122312"/>
            <a:ext cx="2939521" cy="820208"/>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910669" y="2122311"/>
            <a:ext cx="2944368" cy="822960"/>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B7C3F878-F5E8-489B-AC8A-64F2A7E22C28}" type="datetimeFigureOut">
              <a:rPr lang="en-US" smtClean="0"/>
              <a:pPr/>
              <a:t>10/25/16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51FC063-5EA9-49AF-AFAF-D68C9E82B23B}" type="slidenum">
              <a:rPr lang="en-US" smtClean="0"/>
              <a:pPr/>
              <a:t>‹#›</a:t>
            </a:fld>
            <a:endParaRPr lang="en-US"/>
          </a:p>
        </p:txBody>
      </p:sp>
      <p:sp>
        <p:nvSpPr>
          <p:cNvPr id="11" name="Content Placeholder 10"/>
          <p:cNvSpPr>
            <a:spLocks noGrp="1"/>
          </p:cNvSpPr>
          <p:nvPr>
            <p:ph sz="quarter" idx="13"/>
          </p:nvPr>
        </p:nvSpPr>
        <p:spPr>
          <a:xfrm>
            <a:off x="1298448" y="2944368"/>
            <a:ext cx="3227832" cy="27797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45151" y="2944813"/>
            <a:ext cx="3227832" cy="27797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7C3F878-F5E8-489B-AC8A-64F2A7E22C28}" type="datetimeFigureOut">
              <a:rPr lang="en-US" smtClean="0"/>
              <a:pPr/>
              <a:t>10/25/16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7C3F878-F5E8-489B-AC8A-64F2A7E22C28}" type="datetimeFigureOut">
              <a:rPr lang="en-US" smtClean="0"/>
              <a:pPr/>
              <a:t>10/25/16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Freeform 1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rot="60000">
            <a:off x="4471416" y="603504"/>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rot="21540000">
            <a:off x="749808" y="576072"/>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9"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8976" y="2020042"/>
            <a:ext cx="3064827" cy="1503037"/>
          </a:xfrm>
        </p:spPr>
        <p:txBody>
          <a:bodyPr anchor="b">
            <a:normAutofit/>
          </a:bodyPr>
          <a:lstStyle>
            <a:lvl1pPr algn="ctr">
              <a:defRPr sz="2400" b="0"/>
            </a:lvl1pPr>
          </a:lstStyle>
          <a:p>
            <a:r>
              <a:rPr lang="en-US" smtClean="0"/>
              <a:t>Click to edit Master title style</a:t>
            </a:r>
            <a:endParaRPr lang="en-US"/>
          </a:p>
        </p:txBody>
      </p:sp>
      <p:sp>
        <p:nvSpPr>
          <p:cNvPr id="3" name="Content Placeholder 2"/>
          <p:cNvSpPr>
            <a:spLocks noGrp="1"/>
          </p:cNvSpPr>
          <p:nvPr>
            <p:ph idx="1"/>
          </p:nvPr>
        </p:nvSpPr>
        <p:spPr>
          <a:xfrm rot="60000">
            <a:off x="4854291" y="1150993"/>
            <a:ext cx="3020792" cy="4625489"/>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60000">
            <a:off x="1148125" y="3623748"/>
            <a:ext cx="3048891" cy="2100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60000">
            <a:off x="6341698" y="5885672"/>
            <a:ext cx="1213821" cy="365125"/>
          </a:xfrm>
        </p:spPr>
        <p:txBody>
          <a:bodyPr/>
          <a:lstStyle/>
          <a:p>
            <a:fld id="{B7C3F878-F5E8-489B-AC8A-64F2A7E22C28}" type="datetimeFigureOut">
              <a:rPr lang="en-US" smtClean="0"/>
              <a:pPr/>
              <a:t>10/25/16</a:t>
            </a:fld>
            <a:endParaRPr lang="en-US"/>
          </a:p>
        </p:txBody>
      </p:sp>
      <p:sp>
        <p:nvSpPr>
          <p:cNvPr id="6" name="Footer Placeholder 5"/>
          <p:cNvSpPr>
            <a:spLocks noGrp="1"/>
          </p:cNvSpPr>
          <p:nvPr>
            <p:ph type="ftr" sz="quarter" idx="11"/>
          </p:nvPr>
        </p:nvSpPr>
        <p:spPr>
          <a:xfrm rot="-60000">
            <a:off x="914554" y="5829261"/>
            <a:ext cx="3522607" cy="365125"/>
          </a:xfrm>
        </p:spPr>
        <p:txBody>
          <a:bodyPr/>
          <a:lstStyle/>
          <a:p>
            <a:endParaRPr lang="en-US" dirty="0"/>
          </a:p>
        </p:txBody>
      </p:sp>
      <p:sp>
        <p:nvSpPr>
          <p:cNvPr id="7" name="Slide Number Placeholder 6"/>
          <p:cNvSpPr>
            <a:spLocks noGrp="1"/>
          </p:cNvSpPr>
          <p:nvPr>
            <p:ph type="sldNum" sz="quarter" idx="12"/>
          </p:nvPr>
        </p:nvSpPr>
        <p:spPr>
          <a:xfrm rot="60000">
            <a:off x="7557313" y="5896961"/>
            <a:ext cx="554023" cy="365125"/>
          </a:xfrm>
        </p:spPr>
        <p:txBody>
          <a:bodyPr/>
          <a:lstStyle/>
          <a:p>
            <a:fld id="{651FC063-5EA9-49AF-AFAF-D68C9E82B23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Freeform 3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5058" y="575769"/>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rot="60000">
            <a:off x="4464768" y="603920"/>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5"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6424" y="2020824"/>
            <a:ext cx="3063240" cy="1499616"/>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rot="60000">
            <a:off x="4898615" y="1207272"/>
            <a:ext cx="2913863" cy="4539412"/>
          </a:xfrm>
          <a:ln w="101600" cap="rnd">
            <a:solidFill>
              <a:srgbClr val="FFFFFF"/>
            </a:solidFill>
          </a:ln>
          <a:effectLst>
            <a:outerShdw blurRad="889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rot="-60000">
            <a:off x="1152144" y="3621024"/>
            <a:ext cx="3044952" cy="210312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60000">
            <a:off x="6345936" y="5888737"/>
            <a:ext cx="1213821" cy="365125"/>
          </a:xfrm>
        </p:spPr>
        <p:txBody>
          <a:bodyPr/>
          <a:lstStyle/>
          <a:p>
            <a:fld id="{B7C3F878-F5E8-489B-AC8A-64F2A7E22C28}" type="datetimeFigureOut">
              <a:rPr lang="en-US" smtClean="0"/>
              <a:pPr/>
              <a:t>10/25/16</a:t>
            </a:fld>
            <a:endParaRPr lang="en-US"/>
          </a:p>
        </p:txBody>
      </p:sp>
      <p:sp>
        <p:nvSpPr>
          <p:cNvPr id="6" name="Footer Placeholder 5"/>
          <p:cNvSpPr>
            <a:spLocks noGrp="1"/>
          </p:cNvSpPr>
          <p:nvPr>
            <p:ph type="ftr" sz="quarter" idx="11"/>
          </p:nvPr>
        </p:nvSpPr>
        <p:spPr>
          <a:xfrm rot="-60000">
            <a:off x="914569" y="5831037"/>
            <a:ext cx="3319043" cy="365125"/>
          </a:xfrm>
        </p:spPr>
        <p:txBody>
          <a:bodyPr/>
          <a:lstStyle/>
          <a:p>
            <a:endParaRPr lang="en-US" dirty="0"/>
          </a:p>
        </p:txBody>
      </p:sp>
      <p:sp>
        <p:nvSpPr>
          <p:cNvPr id="7" name="Slide Number Placeholder 6"/>
          <p:cNvSpPr>
            <a:spLocks noGrp="1"/>
          </p:cNvSpPr>
          <p:nvPr>
            <p:ph type="sldNum" sz="quarter" idx="12"/>
          </p:nvPr>
        </p:nvSpPr>
        <p:spPr>
          <a:xfrm rot="60000">
            <a:off x="7562089" y="5900026"/>
            <a:ext cx="554023" cy="365125"/>
          </a:xfrm>
        </p:spPr>
        <p:txBody>
          <a:bodyPr/>
          <a:lstStyle/>
          <a:p>
            <a:fld id="{651FC063-5EA9-49AF-AFAF-D68C9E82B23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3.jpeg"/><Relationship Id="rId14"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628650" y="6069330"/>
            <a:ext cx="792099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731520" y="575310"/>
            <a:ext cx="7696200" cy="5715000"/>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31520" y="576072"/>
            <a:ext cx="7696200" cy="5715000"/>
          </a:xfrm>
          <a:prstGeom prst="rect">
            <a:avLst/>
          </a:prstGeom>
          <a:blipFill dpi="0" rotWithShape="1">
            <a:blip r:embed="rId13"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14" cstate="print"/>
          <a:srcRect/>
          <a:stretch>
            <a:fillRect/>
          </a:stretch>
        </p:blipFill>
        <p:spPr bwMode="auto">
          <a:xfrm rot="1435684">
            <a:off x="543741" y="273091"/>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14" cstate="print"/>
          <a:srcRect/>
          <a:stretch>
            <a:fillRect/>
          </a:stretch>
        </p:blipFill>
        <p:spPr bwMode="auto">
          <a:xfrm rot="4096196">
            <a:off x="8115079" y="298163"/>
            <a:ext cx="566928" cy="566928"/>
          </a:xfrm>
          <a:prstGeom prst="rect">
            <a:avLst/>
          </a:prstGeom>
          <a:noFill/>
        </p:spPr>
      </p:pic>
      <p:sp>
        <p:nvSpPr>
          <p:cNvPr id="2" name="Title Placeholder 1"/>
          <p:cNvSpPr>
            <a:spLocks noGrp="1"/>
          </p:cNvSpPr>
          <p:nvPr>
            <p:ph type="title"/>
          </p:nvPr>
        </p:nvSpPr>
        <p:spPr>
          <a:xfrm>
            <a:off x="1095023" y="817582"/>
            <a:ext cx="6965245" cy="1202485"/>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463040" y="2119257"/>
            <a:ext cx="6196405" cy="3603812"/>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454588" y="5809152"/>
            <a:ext cx="1213821" cy="365125"/>
          </a:xfrm>
          <a:prstGeom prst="rect">
            <a:avLst/>
          </a:prstGeom>
        </p:spPr>
        <p:txBody>
          <a:bodyPr vert="horz" lIns="91440" tIns="45720" rIns="91440" bIns="45720" rtlCol="0" anchor="ctr"/>
          <a:lstStyle>
            <a:lvl1pPr algn="r">
              <a:defRPr sz="1200">
                <a:solidFill>
                  <a:schemeClr val="tx2"/>
                </a:solidFill>
                <a:latin typeface="Rage Italic" pitchFamily="66" charset="0"/>
              </a:defRPr>
            </a:lvl1pPr>
          </a:lstStyle>
          <a:p>
            <a:fld id="{B7C3F878-F5E8-489B-AC8A-64F2A7E22C28}" type="datetimeFigureOut">
              <a:rPr lang="en-US" smtClean="0"/>
              <a:pPr/>
              <a:t>10/25/16</a:t>
            </a:fld>
            <a:endParaRPr lang="en-US" dirty="0"/>
          </a:p>
        </p:txBody>
      </p:sp>
      <p:sp>
        <p:nvSpPr>
          <p:cNvPr id="5" name="Footer Placeholder 4"/>
          <p:cNvSpPr>
            <a:spLocks noGrp="1"/>
          </p:cNvSpPr>
          <p:nvPr>
            <p:ph type="ftr" sz="quarter" idx="3"/>
          </p:nvPr>
        </p:nvSpPr>
        <p:spPr>
          <a:xfrm>
            <a:off x="914401" y="5809152"/>
            <a:ext cx="5540188" cy="365125"/>
          </a:xfrm>
          <a:prstGeom prst="rect">
            <a:avLst/>
          </a:prstGeom>
        </p:spPr>
        <p:txBody>
          <a:bodyPr vert="horz" lIns="91440" tIns="45720" rIns="91440" bIns="45720" rtlCol="0" anchor="ctr"/>
          <a:lstStyle>
            <a:lvl1pPr algn="l">
              <a:defRPr sz="1400">
                <a:solidFill>
                  <a:schemeClr val="tx2"/>
                </a:solidFill>
                <a:latin typeface="Rage Italic" pitchFamily="66" charset="0"/>
              </a:defRPr>
            </a:lvl1pPr>
          </a:lstStyle>
          <a:p>
            <a:endParaRPr lang="en-US" dirty="0"/>
          </a:p>
        </p:txBody>
      </p:sp>
      <p:sp>
        <p:nvSpPr>
          <p:cNvPr id="6" name="Slide Number Placeholder 5"/>
          <p:cNvSpPr>
            <a:spLocks noGrp="1"/>
          </p:cNvSpPr>
          <p:nvPr>
            <p:ph type="sldNum" sz="quarter" idx="4"/>
          </p:nvPr>
        </p:nvSpPr>
        <p:spPr>
          <a:xfrm>
            <a:off x="7670202" y="5809152"/>
            <a:ext cx="554023" cy="365125"/>
          </a:xfrm>
          <a:prstGeom prst="rect">
            <a:avLst/>
          </a:prstGeom>
        </p:spPr>
        <p:txBody>
          <a:bodyPr vert="horz" lIns="91440" tIns="45720" rIns="91440" bIns="45720" rtlCol="0" anchor="ctr"/>
          <a:lstStyle>
            <a:lvl1pPr algn="r">
              <a:defRPr sz="1400">
                <a:solidFill>
                  <a:schemeClr val="tx2"/>
                </a:solidFill>
                <a:latin typeface="Rage Italic" pitchFamily="66" charset="0"/>
              </a:defRPr>
            </a:lvl1pPr>
          </a:lstStyle>
          <a:p>
            <a:fld id="{651FC063-5EA9-49AF-AFAF-D68C9E82B23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2"/>
        </a:buClr>
        <a:buSzPct val="85000"/>
        <a:buFont typeface="Brush Script MT" pitchFamily="66" charset="0"/>
        <a:buChar char="O"/>
        <a:defRPr sz="2400" kern="1200">
          <a:solidFill>
            <a:schemeClr val="tx1"/>
          </a:solidFill>
          <a:latin typeface="+mn-lt"/>
          <a:ea typeface="+mn-ea"/>
          <a:cs typeface="+mn-cs"/>
        </a:defRPr>
      </a:lvl1pPr>
      <a:lvl2pPr marL="640080" indent="-274320" algn="l" defTabSz="914400" rtl="0" eaLnBrk="1" latinLnBrk="0" hangingPunct="1">
        <a:spcBef>
          <a:spcPct val="20000"/>
        </a:spcBef>
        <a:buClr>
          <a:schemeClr val="accent2"/>
        </a:buClr>
        <a:buSzPct val="85000"/>
        <a:buFont typeface="Brush Script MT" pitchFamily="66" charset="0"/>
        <a:buChar char="O"/>
        <a:defRPr sz="22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SzPct val="85000"/>
        <a:buFont typeface="Brush Script MT" pitchFamily="66" charset="0"/>
        <a:buChar char="O"/>
        <a:defRPr sz="2000" kern="1200">
          <a:solidFill>
            <a:schemeClr val="tx1"/>
          </a:solidFill>
          <a:latin typeface="+mn-lt"/>
          <a:ea typeface="+mn-ea"/>
          <a:cs typeface="+mn-cs"/>
        </a:defRPr>
      </a:lvl3pPr>
      <a:lvl4pPr marL="1280160" indent="-228600" algn="l" defTabSz="914400" rtl="0" eaLnBrk="1" latinLnBrk="0" hangingPunct="1">
        <a:spcBef>
          <a:spcPct val="20000"/>
        </a:spcBef>
        <a:buClr>
          <a:schemeClr val="accent2"/>
        </a:buClr>
        <a:buSzPct val="85000"/>
        <a:buFont typeface="Brush Script MT" pitchFamily="66" charset="0"/>
        <a:buChar char="O"/>
        <a:defRPr sz="1800" kern="1200">
          <a:solidFill>
            <a:schemeClr val="tx1"/>
          </a:solidFill>
          <a:latin typeface="+mn-lt"/>
          <a:ea typeface="+mn-ea"/>
          <a:cs typeface="+mn-cs"/>
        </a:defRPr>
      </a:lvl4pPr>
      <a:lvl5pPr marL="164592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5pPr>
      <a:lvl6pPr marL="201168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Investigative Journalism</a:t>
            </a:r>
            <a:endParaRPr lang="en-US" dirty="0"/>
          </a:p>
        </p:txBody>
      </p:sp>
      <p:sp>
        <p:nvSpPr>
          <p:cNvPr id="3" name="Subtitle 2"/>
          <p:cNvSpPr>
            <a:spLocks noGrp="1"/>
          </p:cNvSpPr>
          <p:nvPr>
            <p:ph type="subTitle" idx="1"/>
          </p:nvPr>
        </p:nvSpPr>
        <p:spPr/>
        <p:txBody>
          <a:bodyPr/>
          <a:lstStyle/>
          <a:p>
            <a:r>
              <a:rPr lang="en-US" dirty="0" smtClean="0"/>
              <a:t>Lesson 13:  Expanding a Repertoire of Research Tools</a:t>
            </a:r>
            <a:endParaRPr lang="en-US" dirty="0"/>
          </a:p>
        </p:txBody>
      </p:sp>
    </p:spTree>
    <p:extLst>
      <p:ext uri="{BB962C8B-B14F-4D97-AF65-F5344CB8AC3E}">
        <p14:creationId xmlns:p14="http://schemas.microsoft.com/office/powerpoint/2010/main" val="18582135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Synonyms for “Shows” When Analyzing Evidence</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Instead of saying, “This shows…” here are some alternatives:</a:t>
            </a:r>
          </a:p>
          <a:p>
            <a:pPr lvl="1"/>
            <a:r>
              <a:rPr lang="en-US" dirty="0" smtClean="0"/>
              <a:t>Illustrates</a:t>
            </a:r>
          </a:p>
          <a:p>
            <a:pPr lvl="1"/>
            <a:r>
              <a:rPr lang="en-US" dirty="0" smtClean="0"/>
              <a:t>Demonstrates</a:t>
            </a:r>
          </a:p>
          <a:p>
            <a:pPr lvl="1"/>
            <a:r>
              <a:rPr lang="en-US" dirty="0" smtClean="0"/>
              <a:t>Reveals</a:t>
            </a:r>
          </a:p>
          <a:p>
            <a:pPr lvl="1"/>
            <a:r>
              <a:rPr lang="en-US" dirty="0" smtClean="0"/>
              <a:t>Indicates</a:t>
            </a:r>
          </a:p>
          <a:p>
            <a:pPr lvl="1"/>
            <a:r>
              <a:rPr lang="en-US" dirty="0" smtClean="0"/>
              <a:t>Offers evidence of </a:t>
            </a:r>
          </a:p>
          <a:p>
            <a:pPr lvl="1"/>
            <a:r>
              <a:rPr lang="en-US" dirty="0" smtClean="0"/>
              <a:t>Portrays</a:t>
            </a:r>
          </a:p>
          <a:p>
            <a:pPr lvl="1"/>
            <a:r>
              <a:rPr lang="en-US" dirty="0" smtClean="0"/>
              <a:t>Makes it clear that</a:t>
            </a:r>
          </a:p>
          <a:p>
            <a:pPr lvl="1"/>
            <a:r>
              <a:rPr lang="en-US" dirty="0" smtClean="0"/>
              <a:t>Suggests</a:t>
            </a:r>
          </a:p>
          <a:p>
            <a:pPr lvl="1"/>
            <a:r>
              <a:rPr lang="en-US" dirty="0" smtClean="0"/>
              <a:t>argues</a:t>
            </a:r>
            <a:endParaRPr lang="en-US" dirty="0"/>
          </a:p>
        </p:txBody>
      </p:sp>
    </p:spTree>
    <p:extLst>
      <p:ext uri="{BB962C8B-B14F-4D97-AF65-F5344CB8AC3E}">
        <p14:creationId xmlns:p14="http://schemas.microsoft.com/office/powerpoint/2010/main" val="4237048111"/>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Transitions for Explaining Investigative Evidence</a:t>
            </a:r>
            <a:endParaRPr lang="en-US" dirty="0"/>
          </a:p>
        </p:txBody>
      </p:sp>
      <p:sp>
        <p:nvSpPr>
          <p:cNvPr id="3" name="Content Placeholder 2"/>
          <p:cNvSpPr>
            <a:spLocks noGrp="1"/>
          </p:cNvSpPr>
          <p:nvPr>
            <p:ph idx="1"/>
          </p:nvPr>
        </p:nvSpPr>
        <p:spPr/>
        <p:txBody>
          <a:bodyPr/>
          <a:lstStyle/>
          <a:p>
            <a:r>
              <a:rPr lang="en-US" dirty="0" smtClean="0"/>
              <a:t>This evidence is significant because…</a:t>
            </a:r>
          </a:p>
          <a:p>
            <a:r>
              <a:rPr lang="en-US" dirty="0" smtClean="0"/>
              <a:t>What is revealed here is…</a:t>
            </a:r>
          </a:p>
          <a:p>
            <a:r>
              <a:rPr lang="en-US" dirty="0" smtClean="0"/>
              <a:t>Underlying these words/actions is the belief/issue…</a:t>
            </a:r>
          </a:p>
          <a:p>
            <a:r>
              <a:rPr lang="en-US" dirty="0" smtClean="0"/>
              <a:t>What some readers may not realize is that…</a:t>
            </a:r>
          </a:p>
          <a:p>
            <a:r>
              <a:rPr lang="en-US" dirty="0" smtClean="0"/>
              <a:t>Added on to the previous evidence, this suggests that…</a:t>
            </a:r>
          </a:p>
          <a:p>
            <a:r>
              <a:rPr lang="en-US" dirty="0" smtClean="0"/>
              <a:t>And so it becomes even more clear that…</a:t>
            </a:r>
            <a:endParaRPr lang="en-US" dirty="0"/>
          </a:p>
        </p:txBody>
      </p:sp>
    </p:spTree>
    <p:extLst>
      <p:ext uri="{BB962C8B-B14F-4D97-AF65-F5344CB8AC3E}">
        <p14:creationId xmlns:p14="http://schemas.microsoft.com/office/powerpoint/2010/main" val="358031526"/>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Citations and References</a:t>
            </a:r>
            <a:endParaRPr lang="en-US" dirty="0"/>
          </a:p>
        </p:txBody>
      </p:sp>
      <p:sp>
        <p:nvSpPr>
          <p:cNvPr id="3" name="Content Placeholder 2"/>
          <p:cNvSpPr>
            <a:spLocks noGrp="1"/>
          </p:cNvSpPr>
          <p:nvPr>
            <p:ph idx="1"/>
          </p:nvPr>
        </p:nvSpPr>
        <p:spPr/>
        <p:txBody>
          <a:bodyPr/>
          <a:lstStyle/>
          <a:p>
            <a:r>
              <a:rPr lang="en-US" dirty="0" smtClean="0"/>
              <a:t>If you use online or print sources, be sure to include  a Works Cited page with your news article. </a:t>
            </a:r>
          </a:p>
          <a:p>
            <a:r>
              <a:rPr lang="en-US" dirty="0" smtClean="0"/>
              <a:t>Look online to find directions about how to cite sources within your writing and how to set up this page.  </a:t>
            </a:r>
          </a:p>
          <a:p>
            <a:r>
              <a:rPr lang="en-US" dirty="0" smtClean="0"/>
              <a:t>Use the MLA style for both citations and the Works Cited page.</a:t>
            </a:r>
            <a:endParaRPr lang="en-US" dirty="0"/>
          </a:p>
        </p:txBody>
      </p:sp>
    </p:spTree>
    <p:extLst>
      <p:ext uri="{BB962C8B-B14F-4D97-AF65-F5344CB8AC3E}">
        <p14:creationId xmlns:p14="http://schemas.microsoft.com/office/powerpoint/2010/main" val="4024636682"/>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To Write a News Story, Journalists…</a:t>
            </a:r>
            <a:endParaRPr lang="en-US" dirty="0"/>
          </a:p>
        </p:txBody>
      </p:sp>
      <p:sp>
        <p:nvSpPr>
          <p:cNvPr id="3" name="Content Placeholder 2"/>
          <p:cNvSpPr>
            <a:spLocks noGrp="1"/>
          </p:cNvSpPr>
          <p:nvPr>
            <p:ph idx="1"/>
          </p:nvPr>
        </p:nvSpPr>
        <p:spPr/>
        <p:txBody>
          <a:bodyPr>
            <a:normAutofit fontScale="40000" lnSpcReduction="20000"/>
          </a:bodyPr>
          <a:lstStyle/>
          <a:p>
            <a:r>
              <a:rPr lang="en-US" dirty="0"/>
              <a:t>Find drama– the extraordinary, the community event, the hidden story in a story.</a:t>
            </a:r>
          </a:p>
          <a:p>
            <a:r>
              <a:rPr lang="en-US" dirty="0"/>
              <a:t>Observe– not just the event but the context, including listening for quotes.</a:t>
            </a:r>
          </a:p>
          <a:p>
            <a:r>
              <a:rPr lang="en-US" dirty="0"/>
              <a:t>Capture the 5Ws– who, what, when, where, why, (and how)</a:t>
            </a:r>
          </a:p>
          <a:p>
            <a:r>
              <a:rPr lang="en-US" dirty="0"/>
              <a:t>Use a journalistic tone– concise, 3</a:t>
            </a:r>
            <a:r>
              <a:rPr lang="en-US" baseline="30000" dirty="0"/>
              <a:t>rd</a:t>
            </a:r>
            <a:r>
              <a:rPr lang="en-US" dirty="0"/>
              <a:t> person, dramatic but truthful</a:t>
            </a:r>
          </a:p>
          <a:p>
            <a:r>
              <a:rPr lang="en-US" dirty="0"/>
              <a:t>Angle the story for social significance– make it matter to the community.</a:t>
            </a:r>
          </a:p>
          <a:p>
            <a:r>
              <a:rPr lang="en-US" dirty="0"/>
              <a:t>Raise the level with suggestive details, grace notes, delightful jolts, and a unified focus.</a:t>
            </a:r>
          </a:p>
          <a:p>
            <a:r>
              <a:rPr lang="en-US" dirty="0"/>
              <a:t>Seek related stories that illuminate issues that matter to the writer and to the community.</a:t>
            </a:r>
          </a:p>
          <a:p>
            <a:r>
              <a:rPr lang="en-US" dirty="0"/>
              <a:t>Use narrative craft such as action, dialogue, and setting to reveal central ideas and evoke compassion.</a:t>
            </a:r>
          </a:p>
          <a:p>
            <a:r>
              <a:rPr lang="en-US" dirty="0"/>
              <a:t>Engage readers’ interest and move them toward a bigger truth, with narrative and information techniques.</a:t>
            </a:r>
          </a:p>
          <a:p>
            <a:r>
              <a:rPr lang="en-US" dirty="0"/>
              <a:t>Apprentice to masterful writers by reading their work closely and mimicking their craft and structure.</a:t>
            </a:r>
          </a:p>
          <a:p>
            <a:r>
              <a:rPr lang="en-US" dirty="0"/>
              <a:t>Deepen readers’ associations and connections with analogies and allusions.</a:t>
            </a:r>
          </a:p>
          <a:p>
            <a:r>
              <a:rPr lang="en-US" dirty="0"/>
              <a:t>Investigate the bigger story by researching sources and conducting research</a:t>
            </a:r>
            <a:r>
              <a:rPr lang="en-US" dirty="0" smtClean="0"/>
              <a:t>.</a:t>
            </a:r>
          </a:p>
          <a:p>
            <a:r>
              <a:rPr lang="en-US" sz="5900" dirty="0" smtClean="0"/>
              <a:t>Cite references clearly and accurately.</a:t>
            </a:r>
          </a:p>
          <a:p>
            <a:r>
              <a:rPr lang="en-US" sz="5900" dirty="0" smtClean="0"/>
              <a:t>Frame evidence from sources by analyzing and explaining their information.</a:t>
            </a:r>
            <a:endParaRPr lang="en-US" sz="5900" dirty="0"/>
          </a:p>
          <a:p>
            <a:endParaRPr lang="en-US" sz="3600" dirty="0"/>
          </a:p>
          <a:p>
            <a:endParaRPr lang="en-US" sz="3600" dirty="0"/>
          </a:p>
          <a:p>
            <a:endParaRPr lang="en-US" sz="3600" dirty="0"/>
          </a:p>
          <a:p>
            <a:endParaRPr lang="en-US" dirty="0"/>
          </a:p>
        </p:txBody>
      </p:sp>
    </p:spTree>
    <p:extLst>
      <p:ext uri="{BB962C8B-B14F-4D97-AF65-F5344CB8AC3E}">
        <p14:creationId xmlns:p14="http://schemas.microsoft.com/office/powerpoint/2010/main" val="259411514"/>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Research</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You can use primary research methods to expand the information you offer, the perspectives you uncover, and the evidence you reveal in your pieces.</a:t>
            </a:r>
          </a:p>
          <a:p>
            <a:pPr lvl="1"/>
            <a:r>
              <a:rPr lang="en-US" dirty="0" smtClean="0"/>
              <a:t>This makes them more persuasive, nuanced, and compelling.</a:t>
            </a:r>
          </a:p>
          <a:p>
            <a:r>
              <a:rPr lang="en-US" dirty="0" smtClean="0"/>
              <a:t>Journalists recognize that their voices cannot be the only one represented in the telling of an event.</a:t>
            </a:r>
          </a:p>
          <a:p>
            <a:pPr lvl="1"/>
            <a:r>
              <a:rPr lang="en-US" dirty="0" smtClean="0"/>
              <a:t>They research the perspectives of witnesses, experts, and everyday citizens.</a:t>
            </a:r>
          </a:p>
          <a:p>
            <a:pPr lvl="1"/>
            <a:r>
              <a:rPr lang="en-US" dirty="0" smtClean="0"/>
              <a:t>They gather data and statistics as additional evidence of the issue their story introduces.</a:t>
            </a:r>
            <a:endParaRPr lang="en-US" dirty="0"/>
          </a:p>
        </p:txBody>
      </p:sp>
    </p:spTree>
    <p:extLst>
      <p:ext uri="{BB962C8B-B14F-4D97-AF65-F5344CB8AC3E}">
        <p14:creationId xmlns:p14="http://schemas.microsoft.com/office/powerpoint/2010/main" val="147684246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Interviews</a:t>
            </a:r>
            <a:endParaRPr lang="en-US" dirty="0"/>
          </a:p>
        </p:txBody>
      </p:sp>
      <p:sp>
        <p:nvSpPr>
          <p:cNvPr id="3" name="Content Placeholder 2"/>
          <p:cNvSpPr>
            <a:spLocks noGrp="1"/>
          </p:cNvSpPr>
          <p:nvPr>
            <p:ph idx="1"/>
          </p:nvPr>
        </p:nvSpPr>
        <p:spPr/>
        <p:txBody>
          <a:bodyPr>
            <a:normAutofit lnSpcReduction="10000"/>
          </a:bodyPr>
          <a:lstStyle/>
          <a:p>
            <a:r>
              <a:rPr lang="en-US" dirty="0" smtClean="0"/>
              <a:t>Journalists rely on important interviews.</a:t>
            </a:r>
          </a:p>
          <a:p>
            <a:pPr lvl="1"/>
            <a:r>
              <a:rPr lang="en-US" dirty="0" smtClean="0"/>
              <a:t>This is more than getting a single quote.  It is a whole question and answer session.</a:t>
            </a:r>
          </a:p>
          <a:p>
            <a:r>
              <a:rPr lang="en-US" dirty="0" smtClean="0"/>
              <a:t>Prepare questions in advance, but be ready to ask follow-up questions as necessary.</a:t>
            </a:r>
          </a:p>
          <a:p>
            <a:pPr lvl="1"/>
            <a:r>
              <a:rPr lang="en-US" dirty="0" smtClean="0"/>
              <a:t>Ask the kinds of questions that are not answered by the 5Ws.</a:t>
            </a:r>
          </a:p>
          <a:p>
            <a:pPr lvl="2"/>
            <a:r>
              <a:rPr lang="en-US" dirty="0" smtClean="0"/>
              <a:t>“Why was the soccer match such an important event?”</a:t>
            </a:r>
          </a:p>
          <a:p>
            <a:r>
              <a:rPr lang="en-US" dirty="0" smtClean="0"/>
              <a:t>Be ready to record or write responses.</a:t>
            </a:r>
            <a:endParaRPr lang="en-US" dirty="0"/>
          </a:p>
        </p:txBody>
      </p:sp>
    </p:spTree>
    <p:extLst>
      <p:ext uri="{BB962C8B-B14F-4D97-AF65-F5344CB8AC3E}">
        <p14:creationId xmlns:p14="http://schemas.microsoft.com/office/powerpoint/2010/main" val="37248348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WOW Questions that Journalists Ask</a:t>
            </a:r>
            <a:endParaRPr lang="en-US" dirty="0"/>
          </a:p>
        </p:txBody>
      </p:sp>
      <p:sp>
        <p:nvSpPr>
          <p:cNvPr id="3" name="Content Placeholder 2"/>
          <p:cNvSpPr>
            <a:spLocks noGrp="1"/>
          </p:cNvSpPr>
          <p:nvPr>
            <p:ph idx="1"/>
          </p:nvPr>
        </p:nvSpPr>
        <p:spPr/>
        <p:txBody>
          <a:bodyPr/>
          <a:lstStyle/>
          <a:p>
            <a:r>
              <a:rPr lang="en-US" dirty="0" smtClean="0"/>
              <a:t>Why was this event important or significant?</a:t>
            </a:r>
          </a:p>
          <a:p>
            <a:r>
              <a:rPr lang="en-US" dirty="0" smtClean="0"/>
              <a:t>How does this affect you?</a:t>
            </a:r>
          </a:p>
          <a:p>
            <a:r>
              <a:rPr lang="en-US" dirty="0" smtClean="0"/>
              <a:t>What do you think this means for the community?</a:t>
            </a:r>
            <a:br>
              <a:rPr lang="en-US" dirty="0" smtClean="0"/>
            </a:br>
            <a:r>
              <a:rPr lang="en-US" dirty="0" smtClean="0"/>
              <a:t>Was there anything strange about that to you?</a:t>
            </a:r>
          </a:p>
          <a:p>
            <a:r>
              <a:rPr lang="en-US" dirty="0" smtClean="0"/>
              <a:t>What do you hope happens next?</a:t>
            </a:r>
          </a:p>
          <a:p>
            <a:endParaRPr lang="en-US" dirty="0"/>
          </a:p>
        </p:txBody>
      </p:sp>
    </p:spTree>
    <p:extLst>
      <p:ext uri="{BB962C8B-B14F-4D97-AF65-F5344CB8AC3E}">
        <p14:creationId xmlns:p14="http://schemas.microsoft.com/office/powerpoint/2010/main" val="2987233727"/>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Using Interview Responses in Your News Story</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i="1" dirty="0" smtClean="0"/>
              <a:t>Nate Rivera, another seventh grader, was a bit conflicted about the event, “Parents are always talking about how it doesn’t matter if you win or lose, but then when it was game time, they all wanted to win– really bad. That makes me really think about the difference between what people say and what they actually do.”  Nate’s comments lead to a bigger question.  Are parents obsessed with winning, especially in sporting events?</a:t>
            </a:r>
            <a:endParaRPr lang="en-US" i="1" dirty="0"/>
          </a:p>
        </p:txBody>
      </p:sp>
    </p:spTree>
    <p:extLst>
      <p:ext uri="{BB962C8B-B14F-4D97-AF65-F5344CB8AC3E}">
        <p14:creationId xmlns:p14="http://schemas.microsoft.com/office/powerpoint/2010/main" val="4266971300"/>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Integrating Interview Responses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3 Things to Do:</a:t>
            </a:r>
          </a:p>
          <a:p>
            <a:pPr lvl="1"/>
            <a:r>
              <a:rPr lang="en-US" dirty="0" smtClean="0"/>
              <a:t>Set your reader up for the quote by giving his/her name and a short preview of what he/she has to say.  If the interviewee has any special qualifications, making the person an expert, be sure to mention this when you introduce the person.</a:t>
            </a:r>
          </a:p>
          <a:p>
            <a:pPr lvl="1"/>
            <a:r>
              <a:rPr lang="en-US" dirty="0" smtClean="0"/>
              <a:t>Put the responder’s EXACT words (as accurately as you can) in quotation marks. It is okay to leave out parts that don’t fit your piece. Use ellipses (…) to indicate that you have removed information.</a:t>
            </a:r>
          </a:p>
          <a:p>
            <a:pPr lvl="1"/>
            <a:r>
              <a:rPr lang="en-US" dirty="0" smtClean="0"/>
              <a:t>Give a little summary about what the person’s quote might mean about your issue.</a:t>
            </a:r>
            <a:endParaRPr lang="en-US" dirty="0"/>
          </a:p>
        </p:txBody>
      </p:sp>
    </p:spTree>
    <p:extLst>
      <p:ext uri="{BB962C8B-B14F-4D97-AF65-F5344CB8AC3E}">
        <p14:creationId xmlns:p14="http://schemas.microsoft.com/office/powerpoint/2010/main" val="123643811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linds(horizontal)">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Gathering Statistics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Sometimes journalists collect statistics as evidence.</a:t>
            </a:r>
          </a:p>
          <a:p>
            <a:r>
              <a:rPr lang="en-US" dirty="0" smtClean="0"/>
              <a:t>They might conduct a survey or research data about the issue at hand.</a:t>
            </a:r>
          </a:p>
          <a:p>
            <a:r>
              <a:rPr lang="en-US" dirty="0" smtClean="0"/>
              <a:t>Designing a survey is not difficult, but it may be time-consuming to compile and analyze the data.  Plus, you will need to weave that data into your writing.</a:t>
            </a:r>
          </a:p>
          <a:p>
            <a:r>
              <a:rPr lang="en-US" dirty="0" smtClean="0"/>
              <a:t>You may want to embed a chart or diagram into your writing, if necessary.  Be sure to explain its significance in a caption or the main text of your story.</a:t>
            </a:r>
          </a:p>
        </p:txBody>
      </p:sp>
    </p:spTree>
    <p:extLst>
      <p:ext uri="{BB962C8B-B14F-4D97-AF65-F5344CB8AC3E}">
        <p14:creationId xmlns:p14="http://schemas.microsoft.com/office/powerpoint/2010/main" val="385443859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heckerboard(across)">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heckerboard(across)">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checkerboard(across)">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Evidence from Sources</a:t>
            </a:r>
            <a:endParaRPr lang="en-US" dirty="0"/>
          </a:p>
        </p:txBody>
      </p:sp>
      <p:sp>
        <p:nvSpPr>
          <p:cNvPr id="3" name="Content Placeholder 2"/>
          <p:cNvSpPr>
            <a:spLocks noGrp="1"/>
          </p:cNvSpPr>
          <p:nvPr>
            <p:ph idx="1"/>
          </p:nvPr>
        </p:nvSpPr>
        <p:spPr/>
        <p:txBody>
          <a:bodyPr/>
          <a:lstStyle/>
          <a:p>
            <a:r>
              <a:rPr lang="en-US" dirty="0" smtClean="0"/>
              <a:t>Be sure to include a balance of evidence from the source and your own analysis of its importance.</a:t>
            </a:r>
            <a:endParaRPr lang="en-US" dirty="0"/>
          </a:p>
        </p:txBody>
      </p:sp>
    </p:spTree>
    <p:extLst>
      <p:ext uri="{BB962C8B-B14F-4D97-AF65-F5344CB8AC3E}">
        <p14:creationId xmlns:p14="http://schemas.microsoft.com/office/powerpoint/2010/main" val="1800944370"/>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Tips</a:t>
            </a:r>
            <a:endParaRPr lang="en-US" dirty="0"/>
          </a:p>
        </p:txBody>
      </p:sp>
      <p:sp>
        <p:nvSpPr>
          <p:cNvPr id="3" name="Content Placeholder 2"/>
          <p:cNvSpPr>
            <a:spLocks noGrp="1"/>
          </p:cNvSpPr>
          <p:nvPr>
            <p:ph idx="1"/>
          </p:nvPr>
        </p:nvSpPr>
        <p:spPr/>
        <p:txBody>
          <a:bodyPr/>
          <a:lstStyle/>
          <a:p>
            <a:r>
              <a:rPr lang="en-US" dirty="0" smtClean="0"/>
              <a:t>As you begin to fill your writing with quotes and facts, make sure your writer’s voice does not get lost or that your piece does not become less coherent.</a:t>
            </a:r>
          </a:p>
          <a:p>
            <a:r>
              <a:rPr lang="en-US" dirty="0" smtClean="0"/>
              <a:t>Add explanation when necessary or trim quotes down to the essentials. </a:t>
            </a:r>
            <a:endParaRPr lang="en-US" dirty="0"/>
          </a:p>
        </p:txBody>
      </p:sp>
    </p:spTree>
    <p:extLst>
      <p:ext uri="{BB962C8B-B14F-4D97-AF65-F5344CB8AC3E}">
        <p14:creationId xmlns:p14="http://schemas.microsoft.com/office/powerpoint/2010/main" val="4001996045"/>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Pushpin">
  <a:themeElements>
    <a:clrScheme name="Pushpin">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Pushpin">
      <a:majorFont>
        <a:latin typeface="Constantia"/>
        <a:ea typeface=""/>
        <a:cs typeface=""/>
        <a:font script="Jpan" typeface="HGS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ushpin">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tint val="93000"/>
          </a:schemeClr>
        </a:solidFill>
        <a:blipFill rotWithShape="1">
          <a:blip xmlns:r="http://schemas.openxmlformats.org/officeDocument/2006/relationships" r:embed="rId1">
            <a:duotone>
              <a:schemeClr val="phClr">
                <a:shade val="80000"/>
                <a:satMod val="140000"/>
                <a:lumMod val="50000"/>
              </a:schemeClr>
              <a:schemeClr val="phClr">
                <a:tint val="95000"/>
                <a:satMod val="180000"/>
                <a:lumMod val="160000"/>
              </a:schemeClr>
            </a:duotone>
          </a:blip>
          <a:stretch/>
        </a:blipFill>
        <a:blipFill rotWithShape="1">
          <a:blip xmlns:r="http://schemas.openxmlformats.org/officeDocument/2006/relationships" r:embed="rId2">
            <a:duotone>
              <a:schemeClr val="phClr">
                <a:tint val="98000"/>
                <a:shade val="90000"/>
                <a:satMod val="120000"/>
                <a:lumMod val="54000"/>
              </a:schemeClr>
              <a:schemeClr val="phClr">
                <a:tint val="80000"/>
                <a:satMod val="160000"/>
                <a:lumMod val="14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Pushpin.thmx</Template>
  <TotalTime>126</TotalTime>
  <Words>928</Words>
  <Application>Microsoft Macintosh PowerPoint</Application>
  <PresentationFormat>On-screen Show (4:3)</PresentationFormat>
  <Paragraphs>76</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Pushpin</vt:lpstr>
      <vt:lpstr>Investigative Journalism</vt:lpstr>
      <vt:lpstr>Research</vt:lpstr>
      <vt:lpstr>Interviews</vt:lpstr>
      <vt:lpstr>WOW Questions that Journalists Ask</vt:lpstr>
      <vt:lpstr>Using Interview Responses in Your News Story</vt:lpstr>
      <vt:lpstr>Integrating Interview Responses</vt:lpstr>
      <vt:lpstr>Gathering Statistics</vt:lpstr>
      <vt:lpstr>Evidence from Sources</vt:lpstr>
      <vt:lpstr>General Tips</vt:lpstr>
      <vt:lpstr>Synonyms for “Shows” When Analyzing Evidence</vt:lpstr>
      <vt:lpstr>Transitions for Explaining Investigative Evidence</vt:lpstr>
      <vt:lpstr>Citations and References</vt:lpstr>
      <vt:lpstr>To Write a News Story, Journalists…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Michael Carson</dc:creator>
  <cp:lastModifiedBy>Michael Carson</cp:lastModifiedBy>
  <cp:revision>21</cp:revision>
  <dcterms:created xsi:type="dcterms:W3CDTF">2016-10-25T14:44:44Z</dcterms:created>
  <dcterms:modified xsi:type="dcterms:W3CDTF">2016-10-25T16:51:17Z</dcterms:modified>
</cp:coreProperties>
</file>